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3" r:id="rId8"/>
    <p:sldId id="262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4F43-10D9-46DF-9CE5-0C1DEBE5F6BE}" type="datetimeFigureOut">
              <a:rPr lang="en-US" smtClean="0"/>
              <a:t>7/10/2024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4FBB8-0702-4802-950D-06C568CAD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572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4F43-10D9-46DF-9CE5-0C1DEBE5F6BE}" type="datetimeFigureOut">
              <a:rPr lang="en-US" smtClean="0"/>
              <a:t>7/10/2024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4FBB8-0702-4802-950D-06C568CAD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894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4F43-10D9-46DF-9CE5-0C1DEBE5F6BE}" type="datetimeFigureOut">
              <a:rPr lang="en-US" smtClean="0"/>
              <a:t>7/10/2024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4FBB8-0702-4802-950D-06C568CAD2F8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4862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4F43-10D9-46DF-9CE5-0C1DEBE5F6BE}" type="datetimeFigureOut">
              <a:rPr lang="en-US" smtClean="0"/>
              <a:t>7/10/2024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4FBB8-0702-4802-950D-06C568CAD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7269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4F43-10D9-46DF-9CE5-0C1DEBE5F6BE}" type="datetimeFigureOut">
              <a:rPr lang="en-US" smtClean="0"/>
              <a:t>7/10/2024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4FBB8-0702-4802-950D-06C568CAD2F8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81981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4F43-10D9-46DF-9CE5-0C1DEBE5F6BE}" type="datetimeFigureOut">
              <a:rPr lang="en-US" smtClean="0"/>
              <a:t>7/10/2024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4FBB8-0702-4802-950D-06C568CAD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4567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4F43-10D9-46DF-9CE5-0C1DEBE5F6BE}" type="datetimeFigureOut">
              <a:rPr lang="en-US" smtClean="0"/>
              <a:t>7/10/2024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4FBB8-0702-4802-950D-06C568CAD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8033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4F43-10D9-46DF-9CE5-0C1DEBE5F6BE}" type="datetimeFigureOut">
              <a:rPr lang="en-US" smtClean="0"/>
              <a:t>7/10/2024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4FBB8-0702-4802-950D-06C568CAD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303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4F43-10D9-46DF-9CE5-0C1DEBE5F6BE}" type="datetimeFigureOut">
              <a:rPr lang="en-US" smtClean="0"/>
              <a:t>7/10/2024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4FBB8-0702-4802-950D-06C568CAD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86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4F43-10D9-46DF-9CE5-0C1DEBE5F6BE}" type="datetimeFigureOut">
              <a:rPr lang="en-US" smtClean="0"/>
              <a:t>7/10/2024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4FBB8-0702-4802-950D-06C568CAD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911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4F43-10D9-46DF-9CE5-0C1DEBE5F6BE}" type="datetimeFigureOut">
              <a:rPr lang="en-US" smtClean="0"/>
              <a:t>7/10/2024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4FBB8-0702-4802-950D-06C568CAD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110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4F43-10D9-46DF-9CE5-0C1DEBE5F6BE}" type="datetimeFigureOut">
              <a:rPr lang="en-US" smtClean="0"/>
              <a:t>7/10/2024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4FBB8-0702-4802-950D-06C568CAD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5678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4F43-10D9-46DF-9CE5-0C1DEBE5F6BE}" type="datetimeFigureOut">
              <a:rPr lang="en-US" smtClean="0"/>
              <a:t>7/10/2024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4FBB8-0702-4802-950D-06C568CAD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146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4F43-10D9-46DF-9CE5-0C1DEBE5F6BE}" type="datetimeFigureOut">
              <a:rPr lang="en-US" smtClean="0"/>
              <a:t>7/10/2024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4FBB8-0702-4802-950D-06C568CAD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341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4F43-10D9-46DF-9CE5-0C1DEBE5F6BE}" type="datetimeFigureOut">
              <a:rPr lang="en-US" smtClean="0"/>
              <a:t>7/10/2024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4FBB8-0702-4802-950D-06C568CAD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72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4FBB8-0702-4802-950D-06C568CAD2F8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4F43-10D9-46DF-9CE5-0C1DEBE5F6BE}" type="datetimeFigureOut">
              <a:rPr lang="en-US" smtClean="0"/>
              <a:t>7/10/2024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772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624F43-10D9-46DF-9CE5-0C1DEBE5F6BE}" type="datetimeFigureOut">
              <a:rPr lang="en-US" smtClean="0"/>
              <a:t>7/10/2024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2A4FBB8-0702-4802-950D-06C568CAD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542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controller.admin.ri.gov/grants-management/state-rhode-island-grant-funding-opportunities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19DA0-1B57-6F9D-C075-98FDC346FE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Rhode Island</a:t>
            </a:r>
            <a:br>
              <a:rPr lang="en-US" dirty="0"/>
            </a:br>
            <a:r>
              <a:rPr lang="en-US" dirty="0"/>
              <a:t>Community Development Block Grant (CDBG) Program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65622B-088C-3D38-5437-48E47EB2EA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2118732" y="4429974"/>
            <a:ext cx="9050979" cy="2428026"/>
          </a:xfrm>
        </p:spPr>
        <p:txBody>
          <a:bodyPr>
            <a:normAutofit/>
          </a:bodyPr>
          <a:lstStyle/>
          <a:p>
            <a:r>
              <a:rPr lang="en-US" sz="2400" dirty="0"/>
              <a:t>Rolling Application – Information Session</a:t>
            </a:r>
          </a:p>
          <a:p>
            <a:endParaRPr lang="en-US" sz="2400" dirty="0"/>
          </a:p>
          <a:p>
            <a:r>
              <a:rPr lang="en-US" sz="2400" dirty="0"/>
              <a:t>July 10, 2024</a:t>
            </a:r>
            <a:br>
              <a:rPr lang="en-US" sz="2400" dirty="0"/>
            </a:br>
            <a:r>
              <a:rPr lang="en-US" sz="2400" dirty="0"/>
              <a:t>10:00a</a:t>
            </a:r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4AB29C14-7398-751A-6752-6ABD10AE0F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470" y="292018"/>
            <a:ext cx="1397885" cy="1397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34861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C91EA0-2E61-56FA-77EE-26BD2BCE90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Rolling Application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BFCDB2-C0B4-5F21-1F5D-EAD0CFEE9B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249" y="1349299"/>
            <a:ext cx="10052893" cy="4814728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endParaRPr lang="en-US" sz="2300" dirty="0"/>
          </a:p>
          <a:p>
            <a:r>
              <a:rPr lang="en-US" sz="2300" dirty="0"/>
              <a:t>Rolling applications accepted beginning </a:t>
            </a:r>
            <a:r>
              <a:rPr lang="en-US" sz="2300" u="sng" dirty="0">
                <a:solidFill>
                  <a:srgbClr val="FF0000"/>
                </a:solidFill>
              </a:rPr>
              <a:t>July 1, 2024</a:t>
            </a:r>
            <a:r>
              <a:rPr lang="en-US" sz="2300" dirty="0"/>
              <a:t> on a rolling-basis until funds are exhausted.</a:t>
            </a:r>
          </a:p>
          <a:p>
            <a:pPr marL="0" indent="0">
              <a:buNone/>
            </a:pPr>
            <a:endParaRPr lang="en-US" sz="2300" dirty="0">
              <a:solidFill>
                <a:srgbClr val="FF0000"/>
              </a:solidFill>
              <a:hlinkClick r:id="rId2"/>
            </a:endParaRPr>
          </a:p>
          <a:p>
            <a:pPr marL="0" indent="0">
              <a:buNone/>
            </a:pPr>
            <a:r>
              <a:rPr lang="en-US" sz="2300" u="sng" dirty="0">
                <a:solidFill>
                  <a:srgbClr val="FF0000"/>
                </a:solidFill>
                <a:hlinkClick r:id="rId2"/>
              </a:rPr>
              <a:t>	</a:t>
            </a:r>
            <a:r>
              <a:rPr lang="en-US" sz="2300" dirty="0">
                <a:solidFill>
                  <a:srgbClr val="FF0000"/>
                </a:solidFill>
                <a:hlinkClick r:id="rId2"/>
              </a:rPr>
              <a:t>http://controller.admin.ri.gov/grants-management/state-rhode-island-grant-funding-opportunities</a:t>
            </a:r>
            <a:endParaRPr lang="en-US" sz="23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3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300" dirty="0">
                <a:solidFill>
                  <a:srgbClr val="FF0000"/>
                </a:solidFill>
              </a:rPr>
              <a:t>	Residential Rehabilitation, Affordable Housing &amp; Economic Development</a:t>
            </a:r>
          </a:p>
          <a:p>
            <a:pPr marL="0" indent="0">
              <a:buNone/>
            </a:pPr>
            <a:endParaRPr lang="en-US" sz="2300" dirty="0">
              <a:solidFill>
                <a:srgbClr val="FF0000"/>
              </a:solidFill>
            </a:endParaRPr>
          </a:p>
          <a:p>
            <a:r>
              <a:rPr lang="en-US" sz="2300" dirty="0"/>
              <a:t>Applications are funded on a first-come, first-served basis.  Applications will not be deemed “accepted” until complete, demonstrating compliance with program requirements.</a:t>
            </a:r>
          </a:p>
          <a:p>
            <a:r>
              <a:rPr lang="en-US" sz="2300" dirty="0"/>
              <a:t>All application submitted through </a:t>
            </a:r>
            <a:r>
              <a:rPr lang="en-US" sz="2300" dirty="0" err="1"/>
              <a:t>eCivis</a:t>
            </a:r>
            <a:r>
              <a:rPr lang="en-US" sz="2300" dirty="0"/>
              <a:t> (State’s Grants Management System)</a:t>
            </a:r>
          </a:p>
          <a:p>
            <a:r>
              <a:rPr lang="en-US" sz="2300" dirty="0"/>
              <a:t>Only eligible applicants are the 33 non-entitlement municipalities (subrecipients permitted)</a:t>
            </a:r>
          </a:p>
          <a:p>
            <a:r>
              <a:rPr lang="en-US" sz="2300" dirty="0"/>
              <a:t>Do not confuse Rolling Application (housing and economic development) process with the Annual Competitive Application Cycle (public facility, improvements, essential services).  The Competitive application process and timeline will be announced at a later date.</a:t>
            </a:r>
          </a:p>
          <a:p>
            <a:r>
              <a:rPr lang="en-US" sz="2300" dirty="0"/>
              <a:t>State Community Development staff available to assist in developing and submitting proposals.  </a:t>
            </a:r>
          </a:p>
          <a:p>
            <a:pPr marL="457200" lvl="1" indent="0">
              <a:buNone/>
            </a:pPr>
            <a:r>
              <a:rPr lang="en-US" sz="2300" dirty="0"/>
              <a:t>Charles Kimes 			Providence Metro, Kent</a:t>
            </a:r>
            <a:br>
              <a:rPr lang="en-US" sz="2300" dirty="0"/>
            </a:br>
            <a:r>
              <a:rPr lang="en-US" sz="2300" dirty="0"/>
              <a:t>Kimberly Crabill		Southern Rhode Island</a:t>
            </a:r>
            <a:br>
              <a:rPr lang="en-US" sz="2300" dirty="0"/>
            </a:br>
            <a:r>
              <a:rPr lang="en-US" sz="2300" dirty="0"/>
              <a:t>Christina Costa		Northern Rhode Island</a:t>
            </a:r>
            <a:br>
              <a:rPr lang="en-US" sz="2300" dirty="0"/>
            </a:br>
            <a:r>
              <a:rPr lang="en-US" sz="2300" dirty="0"/>
              <a:t>Raquel Kennedy		Aquidneck Island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9110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C91EA0-2E61-56FA-77EE-26BD2BCE90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Rolling Application – Funding Available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BFCDB2-C0B4-5F21-1F5D-EAD0CFEE9B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502" y="1828800"/>
            <a:ext cx="10147610" cy="5163013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US" sz="2000" dirty="0"/>
              <a:t>State Allocation (PY’23)				`			$5,429,837</a:t>
            </a:r>
            <a:br>
              <a:rPr lang="en-US" sz="2000" dirty="0"/>
            </a:br>
            <a:r>
              <a:rPr lang="en-US" sz="2000" dirty="0"/>
              <a:t>State Administration					$262,895</a:t>
            </a:r>
            <a:br>
              <a:rPr lang="en-US" sz="2000" dirty="0"/>
            </a:br>
            <a:r>
              <a:rPr lang="en-US" sz="2000" dirty="0"/>
              <a:t>Balance Available for Obligation:				$5,166,942</a:t>
            </a:r>
          </a:p>
          <a:p>
            <a:pPr marL="1371600" lvl="3" indent="0">
              <a:buNone/>
            </a:pPr>
            <a:endParaRPr lang="en-US" sz="2000" dirty="0"/>
          </a:p>
          <a:p>
            <a:pPr marL="457200" lvl="1" indent="0">
              <a:buNone/>
            </a:pPr>
            <a:r>
              <a:rPr lang="en-US" sz="2000" dirty="0"/>
              <a:t>Residential Rehabilitation (Up to 25%)				</a:t>
            </a:r>
            <a:r>
              <a:rPr lang="en-US" sz="2000" b="1" u="sng" dirty="0">
                <a:solidFill>
                  <a:srgbClr val="FF0000"/>
                </a:solidFill>
              </a:rPr>
              <a:t>$1,291,735 (max)</a:t>
            </a:r>
            <a:br>
              <a:rPr lang="en-US" sz="2000" b="1" u="sng" dirty="0">
                <a:solidFill>
                  <a:srgbClr val="FF0000"/>
                </a:solidFill>
              </a:rPr>
            </a:br>
            <a:r>
              <a:rPr lang="en-US" sz="2000" dirty="0"/>
              <a:t>Affordable Housing (No Limit – Estimate 30%)		</a:t>
            </a:r>
            <a:r>
              <a:rPr lang="en-US" sz="2000" b="1" u="sng" dirty="0">
                <a:solidFill>
                  <a:srgbClr val="FF0000"/>
                </a:solidFill>
              </a:rPr>
              <a:t>$1,550,083-$3,616,859</a:t>
            </a:r>
          </a:p>
          <a:p>
            <a:pPr marL="457200" lvl="1" indent="0">
              <a:buNone/>
            </a:pPr>
            <a:r>
              <a:rPr lang="en-US" sz="2000" dirty="0"/>
              <a:t>Economic Development (No Limit)</a:t>
            </a:r>
          </a:p>
          <a:p>
            <a:pPr marL="457200" lvl="1" indent="0">
              <a:buNone/>
            </a:pPr>
            <a:endParaRPr lang="en-US" sz="2000" dirty="0"/>
          </a:p>
          <a:p>
            <a:pPr marL="457200" lvl="1" indent="0">
              <a:buNone/>
            </a:pPr>
            <a:r>
              <a:rPr lang="en-US" sz="2000" dirty="0"/>
              <a:t>Annual Competitive Cycle (Minimum of 30%)		$1,550,083 (min)</a:t>
            </a:r>
          </a:p>
          <a:p>
            <a:pPr marL="457200" lvl="1" indent="0">
              <a:buNone/>
            </a:pP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0697221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55AB0-BDF4-752A-AA7F-0302EC54D4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Rolling Application – Step 1</a:t>
            </a:r>
            <a:br>
              <a:rPr lang="en-US" dirty="0"/>
            </a:br>
            <a:r>
              <a:rPr lang="en-US" dirty="0"/>
              <a:t>Citizens Participation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637807-46B3-E4EE-37D4-87DF9FBDE4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5368" y="1811419"/>
            <a:ext cx="9369491" cy="443698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400" u="sng" dirty="0"/>
              <a:t>24 CFR Part 570.486</a:t>
            </a:r>
            <a:r>
              <a:rPr lang="en-US" sz="2400" dirty="0"/>
              <a:t>			</a:t>
            </a:r>
            <a:r>
              <a:rPr lang="en-US" sz="2400" u="sng" dirty="0"/>
              <a:t>Local Government Requirements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First Hearing		Focus:</a:t>
            </a:r>
          </a:p>
          <a:p>
            <a:pPr marL="0" indent="0">
              <a:buNone/>
            </a:pPr>
            <a:r>
              <a:rPr lang="en-US" sz="2400" dirty="0"/>
              <a:t>				Housing &amp; Community </a:t>
            </a:r>
            <a:r>
              <a:rPr lang="en-US" sz="2400" dirty="0" err="1"/>
              <a:t>Dev’t</a:t>
            </a:r>
            <a:r>
              <a:rPr lang="en-US" sz="2400" dirty="0"/>
              <a:t> Needs</a:t>
            </a:r>
            <a:br>
              <a:rPr lang="en-US" sz="2400" dirty="0"/>
            </a:br>
            <a:r>
              <a:rPr lang="en-US" sz="2400" dirty="0"/>
              <a:t>				Intent to apply for funds</a:t>
            </a:r>
            <a:br>
              <a:rPr lang="en-US" sz="2400" dirty="0"/>
            </a:br>
            <a:r>
              <a:rPr lang="en-US" sz="2400" dirty="0"/>
              <a:t>				Rehabilitation program terms</a:t>
            </a:r>
            <a:br>
              <a:rPr lang="en-US" sz="2400" dirty="0"/>
            </a:br>
            <a:r>
              <a:rPr lang="en-US" sz="2400" dirty="0"/>
              <a:t>				Other (if applicable):</a:t>
            </a:r>
          </a:p>
          <a:p>
            <a:pPr marL="0" indent="0">
              <a:buNone/>
            </a:pPr>
            <a:r>
              <a:rPr lang="en-US" sz="2400" dirty="0"/>
              <a:t>					Affordable Housing and/or Economic Development 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Second Hearing		Focus:</a:t>
            </a:r>
          </a:p>
          <a:p>
            <a:pPr marL="0" indent="0">
              <a:buNone/>
            </a:pPr>
            <a:r>
              <a:rPr lang="en-US" sz="2400" dirty="0"/>
              <a:t>				Program Performance</a:t>
            </a:r>
            <a:br>
              <a:rPr lang="en-US" sz="2400" dirty="0"/>
            </a:br>
            <a:r>
              <a:rPr lang="en-US" sz="2400" dirty="0"/>
              <a:t>				Coordinated w/Annual Competitive Application Hearing (if able) </a:t>
            </a:r>
            <a:br>
              <a:rPr lang="en-US" sz="2400" dirty="0"/>
            </a:br>
            <a:r>
              <a:rPr lang="en-US" dirty="0"/>
              <a:t>					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4854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AAA96C-A1BB-8D51-251E-F7B68CD06A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Rolling Application (Rehabilitation) – Step 2</a:t>
            </a:r>
            <a:br>
              <a:rPr lang="en-US" dirty="0"/>
            </a:br>
            <a:r>
              <a:rPr lang="en-US" dirty="0"/>
              <a:t>Environmental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14F0DA-B0EF-4168-5D63-E2DC70780B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2314" y="1930400"/>
            <a:ext cx="8596668" cy="388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/>
              <a:t>Residential Rehabilitation Programs</a:t>
            </a:r>
          </a:p>
          <a:p>
            <a:pPr lvl="1"/>
            <a:r>
              <a:rPr lang="en-US" sz="2000" dirty="0"/>
              <a:t>Typically “Tiered Review” (24 CFR Part 58.15)</a:t>
            </a:r>
          </a:p>
          <a:p>
            <a:pPr marL="0" indent="0">
              <a:buNone/>
            </a:pPr>
            <a:r>
              <a:rPr lang="en-US" sz="2000" dirty="0"/>
              <a:t>Tier 1:</a:t>
            </a:r>
          </a:p>
          <a:p>
            <a:pPr lvl="1"/>
            <a:r>
              <a:rPr lang="en-US" sz="2000" dirty="0"/>
              <a:t>General outline of program and requirements (not site specific)</a:t>
            </a:r>
          </a:p>
          <a:p>
            <a:pPr lvl="1"/>
            <a:r>
              <a:rPr lang="en-US" sz="2000" dirty="0"/>
              <a:t>Requires public notice</a:t>
            </a:r>
          </a:p>
          <a:p>
            <a:pPr lvl="1"/>
            <a:r>
              <a:rPr lang="en-US" sz="2000" dirty="0"/>
              <a:t>RROF (Request for Release of Funds) submitted at completion </a:t>
            </a:r>
          </a:p>
          <a:p>
            <a:pPr marL="0" indent="0">
              <a:buNone/>
            </a:pPr>
            <a:r>
              <a:rPr lang="en-US" sz="2000" dirty="0"/>
              <a:t>Tier 2:</a:t>
            </a:r>
          </a:p>
          <a:p>
            <a:pPr lvl="1"/>
            <a:r>
              <a:rPr lang="en-US" sz="2000" dirty="0"/>
              <a:t>Specific Sites</a:t>
            </a:r>
          </a:p>
          <a:p>
            <a:pPr lvl="1"/>
            <a:r>
              <a:rPr lang="en-US" sz="2000" dirty="0"/>
              <a:t>Typical areas covered:</a:t>
            </a:r>
          </a:p>
          <a:p>
            <a:pPr lvl="3"/>
            <a:r>
              <a:rPr lang="en-US" sz="2000" dirty="0"/>
              <a:t>Historic Preservation</a:t>
            </a:r>
          </a:p>
          <a:p>
            <a:pPr lvl="3"/>
            <a:r>
              <a:rPr lang="en-US" sz="2000" dirty="0"/>
              <a:t>Floodplain</a:t>
            </a:r>
          </a:p>
        </p:txBody>
      </p:sp>
    </p:spTree>
    <p:extLst>
      <p:ext uri="{BB962C8B-B14F-4D97-AF65-F5344CB8AC3E}">
        <p14:creationId xmlns:p14="http://schemas.microsoft.com/office/powerpoint/2010/main" val="5690209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AB4A61-C166-F6AF-7B67-3FEC4E4189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Rolling Application (Rehabilitation) – Step 3 </a:t>
            </a:r>
            <a:br>
              <a:rPr lang="en-US" dirty="0"/>
            </a:br>
            <a:r>
              <a:rPr lang="en-US" dirty="0"/>
              <a:t>Application(s)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979075-4ADC-B6D3-0223-89943F9426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000" dirty="0"/>
              <a:t>Stage 1 Application – Local Program</a:t>
            </a:r>
          </a:p>
          <a:p>
            <a:pPr lvl="1"/>
            <a:r>
              <a:rPr lang="en-US" sz="2000" dirty="0"/>
              <a:t>Local Program Terms (Minimum/Maximum, Deferred/Forgivable Loans)</a:t>
            </a:r>
          </a:p>
          <a:p>
            <a:pPr lvl="1"/>
            <a:r>
              <a:rPr lang="en-US" sz="2000" dirty="0"/>
              <a:t>Local point of contact</a:t>
            </a:r>
          </a:p>
          <a:p>
            <a:pPr lvl="1"/>
            <a:r>
              <a:rPr lang="en-US" sz="2000" dirty="0"/>
              <a:t>Zero Dollar Contract Provided by State</a:t>
            </a:r>
          </a:p>
          <a:p>
            <a:pPr lvl="1"/>
            <a:endParaRPr lang="en-US" sz="2000" dirty="0"/>
          </a:p>
          <a:p>
            <a:pPr marL="0" indent="0">
              <a:buNone/>
            </a:pPr>
            <a:r>
              <a:rPr lang="en-US" sz="2000" dirty="0"/>
              <a:t>Stage 2 Application – Property Specific</a:t>
            </a:r>
          </a:p>
          <a:p>
            <a:pPr lvl="1"/>
            <a:r>
              <a:rPr lang="en-US" sz="2000" dirty="0"/>
              <a:t>Property Information (including Inspection)</a:t>
            </a:r>
          </a:p>
          <a:p>
            <a:pPr lvl="1"/>
            <a:r>
              <a:rPr lang="en-US" sz="2000" dirty="0"/>
              <a:t>Work Write-Up and Cost Information</a:t>
            </a:r>
          </a:p>
          <a:p>
            <a:pPr lvl="1"/>
            <a:r>
              <a:rPr lang="en-US" sz="2000" dirty="0"/>
              <a:t>Household/Beneficiary Information</a:t>
            </a:r>
          </a:p>
          <a:p>
            <a:pPr marL="457200" lvl="1" indent="0">
              <a:buNone/>
            </a:pPr>
            <a:endParaRPr lang="en-US" sz="2000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57623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86FAC1-1BD5-01B6-A83E-36B6F88215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Program Requirements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155855-806E-019E-1EA3-4A54BC7254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dirty="0"/>
              <a:t>Uniform Relocation and Real Properties Acquisitions Act (URA)</a:t>
            </a:r>
          </a:p>
          <a:p>
            <a:r>
              <a:rPr lang="en-US" sz="2800" dirty="0"/>
              <a:t>Procurement</a:t>
            </a:r>
          </a:p>
          <a:p>
            <a:pPr lvl="1"/>
            <a:r>
              <a:rPr lang="en-US" sz="2600" dirty="0"/>
              <a:t>Minimum responsive bid</a:t>
            </a:r>
          </a:p>
          <a:p>
            <a:r>
              <a:rPr lang="en-US" sz="2800" dirty="0"/>
              <a:t>Lead Based Paint Requirements</a:t>
            </a:r>
          </a:p>
          <a:p>
            <a:pPr lvl="1"/>
            <a:r>
              <a:rPr lang="en-US" sz="2600" dirty="0"/>
              <a:t>State and Federal rules apply</a:t>
            </a:r>
          </a:p>
          <a:p>
            <a:r>
              <a:rPr lang="en-US" sz="2800" dirty="0"/>
              <a:t>Necessary &amp; Reasonable Requirements</a:t>
            </a:r>
          </a:p>
          <a:p>
            <a:pPr lvl="1"/>
            <a:r>
              <a:rPr lang="en-US" sz="2600" dirty="0"/>
              <a:t>Inspections and Photos</a:t>
            </a:r>
          </a:p>
          <a:p>
            <a:r>
              <a:rPr lang="en-US" sz="2800" dirty="0"/>
              <a:t>Occupancy Requirements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98903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E10416-A794-05A8-93CE-C96CBFB551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Rolling Application</a:t>
            </a:r>
            <a:br>
              <a:rPr lang="en-US" dirty="0"/>
            </a:br>
            <a:r>
              <a:rPr lang="en-US" dirty="0"/>
              <a:t>Affordable Housing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9E53B0-B3AB-89A9-B5F7-B0DC37949A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No more than $500,000 per project, per year</a:t>
            </a:r>
          </a:p>
          <a:p>
            <a:r>
              <a:rPr lang="en-US" dirty="0"/>
              <a:t>Project must meet minimum thresholds:</a:t>
            </a:r>
          </a:p>
          <a:p>
            <a:pPr lvl="1"/>
            <a:r>
              <a:rPr lang="en-US" dirty="0"/>
              <a:t>Financially Viable </a:t>
            </a:r>
          </a:p>
          <a:p>
            <a:pPr lvl="1"/>
            <a:r>
              <a:rPr lang="en-US" dirty="0"/>
              <a:t>Eligible Uses, Area and Population Served</a:t>
            </a:r>
          </a:p>
          <a:p>
            <a:pPr lvl="1"/>
            <a:r>
              <a:rPr lang="en-US" dirty="0"/>
              <a:t>Other necessary resources substantially obligated/available</a:t>
            </a:r>
          </a:p>
          <a:p>
            <a:pPr lvl="1"/>
            <a:r>
              <a:rPr lang="en-US" dirty="0"/>
              <a:t>Meet program requirements (DBRA/Labor Standards, Environmental)</a:t>
            </a:r>
          </a:p>
          <a:p>
            <a:pPr lvl="2"/>
            <a:r>
              <a:rPr lang="en-US" dirty="0"/>
              <a:t>CDBG may trigger minimum wage requirements for entire project;</a:t>
            </a:r>
          </a:p>
          <a:p>
            <a:pPr lvl="2"/>
            <a:r>
              <a:rPr lang="en-US" dirty="0"/>
              <a:t>Environmental review must be completed prior to obligation/expenditures of any funds (CDBG/otherwise) on the project.  Signing a P&amp;S prior to completion of the environmental review may constitute a choice limiting action in the environmental review process;</a:t>
            </a:r>
          </a:p>
          <a:p>
            <a:pPr lvl="2"/>
            <a:r>
              <a:rPr lang="en-US" dirty="0"/>
              <a:t>Contact State Community Development staff to assist in preparing applications.</a:t>
            </a:r>
          </a:p>
        </p:txBody>
      </p:sp>
    </p:spTree>
    <p:extLst>
      <p:ext uri="{BB962C8B-B14F-4D97-AF65-F5344CB8AC3E}">
        <p14:creationId xmlns:p14="http://schemas.microsoft.com/office/powerpoint/2010/main" val="3649221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F225AC-3509-ACF4-EAAF-16B3C72EDA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Staff Assistance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0B7026-6E9A-A20D-E06B-0974D04150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2800" dirty="0"/>
              <a:t>State Community Development Staff are available to assist in preparing (rolling, non-competitive) applications and submitting proposals.</a:t>
            </a:r>
          </a:p>
          <a:p>
            <a:pPr marL="0" indent="0" algn="ctr">
              <a:buNone/>
            </a:pPr>
            <a:endParaRPr lang="en-US" sz="2800" dirty="0"/>
          </a:p>
          <a:p>
            <a:pPr marL="0" indent="0" algn="ctr">
              <a:buNone/>
            </a:pPr>
            <a:r>
              <a:rPr lang="en-US" sz="2800" dirty="0"/>
              <a:t>Contact the State staff early in the process to assure program requirements are fully considered.</a:t>
            </a:r>
          </a:p>
        </p:txBody>
      </p:sp>
    </p:spTree>
    <p:extLst>
      <p:ext uri="{BB962C8B-B14F-4D97-AF65-F5344CB8AC3E}">
        <p14:creationId xmlns:p14="http://schemas.microsoft.com/office/powerpoint/2010/main" val="410615169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219</TotalTime>
  <Words>718</Words>
  <Application>Microsoft Office PowerPoint</Application>
  <PresentationFormat>Widescreen</PresentationFormat>
  <Paragraphs>82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Trebuchet MS</vt:lpstr>
      <vt:lpstr>Wingdings 3</vt:lpstr>
      <vt:lpstr>Facet</vt:lpstr>
      <vt:lpstr>Rhode Island Community Development Block Grant (CDBG) Program</vt:lpstr>
      <vt:lpstr>Rolling Application</vt:lpstr>
      <vt:lpstr>Rolling Application – Funding Available</vt:lpstr>
      <vt:lpstr>Rolling Application – Step 1 Citizens Participation</vt:lpstr>
      <vt:lpstr>Rolling Application (Rehabilitation) – Step 2 Environmental Review</vt:lpstr>
      <vt:lpstr>Rolling Application (Rehabilitation) – Step 3  Application(s)</vt:lpstr>
      <vt:lpstr>Other Program Requirements</vt:lpstr>
      <vt:lpstr>Rolling Application Affordable Housing</vt:lpstr>
      <vt:lpstr>Staff Assistance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Rhode Island Community Development Block Grant (CDBG) Program</dc:title>
  <dc:creator>Tondra, Michael (RIH)</dc:creator>
  <cp:lastModifiedBy>Tondra, Michael</cp:lastModifiedBy>
  <cp:revision>15</cp:revision>
  <dcterms:created xsi:type="dcterms:W3CDTF">2024-06-17T12:36:08Z</dcterms:created>
  <dcterms:modified xsi:type="dcterms:W3CDTF">2024-07-10T15:04:51Z</dcterms:modified>
</cp:coreProperties>
</file>