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4"/>
  </p:sldMasterIdLst>
  <p:notesMasterIdLst>
    <p:notesMasterId r:id="rId25"/>
  </p:notesMasterIdLst>
  <p:handoutMasterIdLst>
    <p:handoutMasterId r:id="rId26"/>
  </p:handoutMasterIdLst>
  <p:sldIdLst>
    <p:sldId id="256" r:id="rId5"/>
    <p:sldId id="273" r:id="rId6"/>
    <p:sldId id="257" r:id="rId7"/>
    <p:sldId id="269" r:id="rId8"/>
    <p:sldId id="268" r:id="rId9"/>
    <p:sldId id="272" r:id="rId10"/>
    <p:sldId id="262" r:id="rId11"/>
    <p:sldId id="263" r:id="rId12"/>
    <p:sldId id="260" r:id="rId13"/>
    <p:sldId id="267" r:id="rId14"/>
    <p:sldId id="261" r:id="rId15"/>
    <p:sldId id="266" r:id="rId16"/>
    <p:sldId id="259" r:id="rId17"/>
    <p:sldId id="264" r:id="rId18"/>
    <p:sldId id="270" r:id="rId19"/>
    <p:sldId id="271" r:id="rId20"/>
    <p:sldId id="274" r:id="rId21"/>
    <p:sldId id="275" r:id="rId22"/>
    <p:sldId id="276" r:id="rId23"/>
    <p:sldId id="26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 varScale="1">
        <p:scale>
          <a:sx n="85" d="100"/>
          <a:sy n="85" d="100"/>
        </p:scale>
        <p:origin x="7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109089-BCC0-C734-3674-3A56248D37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75773-5EAD-8010-C59D-D365C05CEC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774F3-06D8-4071-AF7A-4F9C79020E98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DFCAC2-5E73-C50F-5AA8-FF778C6685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2353F3-7CAC-AC54-DD50-0D790A8D15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E1B99-28D3-420C-A91E-75182C1C8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2201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41252-C554-4B5D-BFBA-1A98E962170C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D0B41-4EFE-48F6-850A-0B9EB7C53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9286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B41-4EFE-48F6-850A-0B9EB7C537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21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B41-4EFE-48F6-850A-0B9EB7C53705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FCD5C-7005-13EA-F43E-F87C66472F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033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with Mike “no Limits”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B41-4EFE-48F6-850A-0B9EB7C53705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219AA-3A24-3B78-1737-93C26FE982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37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B41-4EFE-48F6-850A-0B9EB7C53705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F994-E926-BEC4-8472-F9E01671BE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4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961-8A10-4C57-902E-2CB31A42CFF4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61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7DDE-A42A-4A0E-8A5B-DE9BEE541D29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17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5666-90FC-4CB6-9FF7-D7AA2AC04E6D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9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D358F-2930-43D9-950A-6E9ABF185037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9012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9A2A-1DFC-4B18-AC01-C9C201F3D8C5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1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4FCD-63DA-4E8F-8F78-7E9566FE7ABB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0145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A6D4-8B1E-494A-BE96-FD04A93311BE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924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5D49-10EC-47B6-BDFA-218091F21729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59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257B-0212-4B94-8111-0FC85758E8DA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89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D0515-2ADB-43A5-9514-4B1904F0E34D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9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61-5DEE-45F6-AECB-A4DB4CC5BB22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8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6BD3-A3A9-42F3-B330-A3E1F115B25D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98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6AB8-D4E5-40EF-84E0-EBB181EE2CCA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5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AA01-7F92-4F26-B528-81761BD0F2C8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E41A2-2D26-4F62-B86C-DF06151CDEAA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0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59D25-08C6-42DA-83E6-AB14E1CDEF07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12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C08-BE8A-43D5-B95A-9E5052B275EB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30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ACCDAB-A683-4BB5-B309-730EE42423D0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RIH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5D7ABE-A921-4324-B636-CA0C6A6928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033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  <p:sldLayoutId id="2147483892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dexchange.info/resources/documents/Notice-CPD-14-013-Guidelines-for-Conducting-Income-Surveys-LMI-CDBG-Activity.pdf" TargetMode="External"/><Relationship Id="rId2" Type="http://schemas.openxmlformats.org/officeDocument/2006/relationships/hyperlink" Target="https://www.hudexchange.info/programs/acs-low-mod-summary-data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hudexchange.info/resource/2179/guide-national-objectives-eligible-activities-state-cdbg-programs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hcd.ri.gov/programs/community-development-block-grants" TargetMode="External"/><Relationship Id="rId2" Type="http://schemas.openxmlformats.org/officeDocument/2006/relationships/hyperlink" Target="http://www.hudexchange.info/programs/environmental-revie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am.gov/content/wage-determination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a.Costa@housing.ri.gov" TargetMode="External"/><Relationship Id="rId2" Type="http://schemas.openxmlformats.org/officeDocument/2006/relationships/hyperlink" Target="mailto:Michael.Tondra@housing.ri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mailto:Charles.Kimes@housing.ri.gov" TargetMode="External"/><Relationship Id="rId4" Type="http://schemas.openxmlformats.org/officeDocument/2006/relationships/hyperlink" Target="mailto:Raquel.Kennedy.CTR@housing.ri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roller.admin.ri.gov/grants-management/grant-management-system-gms/subrecipients/resources-applicants-subrecipien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ohcd.ri.gov/programs/community-development-block-gran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B3F4A-1FB3-464D-A2E2-E539FD587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205512" cy="315806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Bahnschrift Light SemiCondensed" panose="020B0502040204020203" pitchFamily="34" charset="0"/>
              </a:rPr>
              <a:t>Rhode Island Department of Housing</a:t>
            </a:r>
            <a:br>
              <a:rPr lang="en-US" dirty="0">
                <a:latin typeface="Bahnschrift Light SemiCondensed" panose="020B0502040204020203" pitchFamily="34" charset="0"/>
              </a:rPr>
            </a:br>
            <a:br>
              <a:rPr lang="en-US" dirty="0">
                <a:latin typeface="Bahnschrift Light SemiCondensed" panose="020B0502040204020203" pitchFamily="34" charset="0"/>
              </a:rPr>
            </a:br>
            <a:r>
              <a:rPr lang="en-US" dirty="0">
                <a:latin typeface="Bahnschrift Light SemiCondensed" panose="020B0502040204020203" pitchFamily="34" charset="0"/>
              </a:rPr>
              <a:t>PY’2023-2024</a:t>
            </a:r>
            <a:br>
              <a:rPr lang="en-US" dirty="0">
                <a:latin typeface="Bahnschrift Light SemiCondensed" panose="020B0502040204020203" pitchFamily="34" charset="0"/>
              </a:rPr>
            </a:br>
            <a:r>
              <a:rPr lang="en-US" dirty="0">
                <a:latin typeface="Bahnschrift Light SemiCondensed" panose="020B0502040204020203" pitchFamily="34" charset="0"/>
              </a:rPr>
              <a:t>Community Development</a:t>
            </a:r>
            <a:br>
              <a:rPr lang="en-US" dirty="0">
                <a:latin typeface="Bahnschrift Light SemiCondensed" panose="020B0502040204020203" pitchFamily="34" charset="0"/>
              </a:rPr>
            </a:br>
            <a:r>
              <a:rPr lang="en-US" dirty="0">
                <a:latin typeface="Bahnschrift Light SemiCondensed" panose="020B0502040204020203" pitchFamily="34" charset="0"/>
              </a:rPr>
              <a:t>Block Grant (CDBG)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5B26A9-F5BB-4894-A3F0-7693C2EB18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 Manager’s Meeting</a:t>
            </a:r>
          </a:p>
          <a:p>
            <a:r>
              <a:rPr lang="en-US" dirty="0">
                <a:highlight>
                  <a:srgbClr val="FFFF00"/>
                </a:highlight>
              </a:rPr>
              <a:t>Tuesday, February 11, 2025 – 2pm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F1BE6-075D-0C9E-0228-F114DA0B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9210" y="5662881"/>
            <a:ext cx="1142245" cy="669925"/>
          </a:xfrm>
        </p:spPr>
        <p:txBody>
          <a:bodyPr/>
          <a:lstStyle/>
          <a:p>
            <a:fld id="{B85D7ABE-A921-4324-B636-CA0C6A69283C}" type="slidenum">
              <a:rPr lang="en-US" smtClean="0"/>
              <a:t>1</a:t>
            </a:fld>
            <a:endParaRPr lang="en-US" dirty="0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D4EDC7A-9374-5DB1-397F-00F43C63CB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8017" y="2685807"/>
            <a:ext cx="2029375" cy="20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1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6EE8-33D1-4895-A598-EE337073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48575"/>
            <a:ext cx="8534400" cy="1349406"/>
          </a:xfrm>
        </p:spPr>
        <p:txBody>
          <a:bodyPr>
            <a:normAutofit/>
          </a:bodyPr>
          <a:lstStyle/>
          <a:p>
            <a:r>
              <a:rPr lang="en-US" b="1" dirty="0"/>
              <a:t>CDBG National Objective &amp; Eligible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8AC29-1495-44F0-ABAF-85C7F6391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597980"/>
            <a:ext cx="9560619" cy="4749553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Primary National Objective – Low/Moderate Income Benefit (at or below 80% AMI)</a:t>
            </a:r>
          </a:p>
          <a:p>
            <a:pPr lvl="1"/>
            <a:r>
              <a:rPr lang="en-US" sz="1400" b="1" dirty="0">
                <a:solidFill>
                  <a:srgbClr val="002060"/>
                </a:solidFill>
              </a:rPr>
              <a:t>LMH (Housing) – Housing (Rolling)</a:t>
            </a:r>
          </a:p>
          <a:p>
            <a:pPr lvl="1"/>
            <a:r>
              <a:rPr lang="en-US" sz="1400" b="1" dirty="0">
                <a:solidFill>
                  <a:srgbClr val="002060"/>
                </a:solidFill>
              </a:rPr>
              <a:t>LMJ (Jobs) – Economic Development (Rolling)</a:t>
            </a:r>
          </a:p>
          <a:p>
            <a:pPr lvl="1"/>
            <a:r>
              <a:rPr lang="en-US" sz="1400" b="1" dirty="0">
                <a:solidFill>
                  <a:srgbClr val="002060"/>
                </a:solidFill>
              </a:rPr>
              <a:t>LMA (Area Benefit) – “Service” Area, Most Recent Census – ACS/Survey Data LMISD – All people in a defined area</a:t>
            </a:r>
            <a:br>
              <a:rPr lang="en-US" sz="1400" b="1" dirty="0"/>
            </a:br>
            <a:r>
              <a:rPr lang="en-US" sz="1400" b="1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https://www.hudexchange.info/programs/acs-low-mod-summary-data/</a:t>
            </a:r>
            <a:endParaRPr lang="en-US" sz="1400" b="1" dirty="0">
              <a:solidFill>
                <a:schemeClr val="tx1"/>
              </a:solidFill>
            </a:endParaRPr>
          </a:p>
          <a:p>
            <a:pPr marL="800100" lvl="2" indent="0">
              <a:buNone/>
            </a:pPr>
            <a:r>
              <a:rPr lang="en-US" sz="1400" b="1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https://www.hudexchange.info/resources/documents/Notice-CPD-14-013-Guidelines-for-Conducting-Income-Surveys-LMI-CDBG-Activity.pdf</a:t>
            </a:r>
            <a:endParaRPr lang="en-US" sz="1400" b="1" dirty="0">
              <a:solidFill>
                <a:schemeClr val="tx1"/>
              </a:solidFill>
            </a:endParaRPr>
          </a:p>
          <a:p>
            <a:pPr lvl="1"/>
            <a:r>
              <a:rPr lang="en-US" sz="1400" b="1" dirty="0"/>
              <a:t> </a:t>
            </a:r>
            <a:r>
              <a:rPr lang="en-US" sz="1400" b="1" dirty="0">
                <a:solidFill>
                  <a:srgbClr val="002060"/>
                </a:solidFill>
              </a:rPr>
              <a:t>LMC (Limited Clientele) – Serves a specific subpopulation which is predominately (&gt;51%) LMI</a:t>
            </a:r>
          </a:p>
          <a:p>
            <a:pPr lvl="2"/>
            <a:r>
              <a:rPr lang="en-US" sz="1400" b="1" dirty="0">
                <a:solidFill>
                  <a:srgbClr val="002060"/>
                </a:solidFill>
              </a:rPr>
              <a:t>Define terms (Poverty), Show Income Limits for Participation, Family Size &amp; Income, Presumed)</a:t>
            </a:r>
          </a:p>
          <a:p>
            <a:pPr marL="457200" lvl="1" indent="0" algn="ctr">
              <a:buNone/>
            </a:pPr>
            <a:r>
              <a:rPr lang="en-US" sz="1400" b="1" dirty="0">
                <a:solidFill>
                  <a:srgbClr val="002060"/>
                </a:solidFill>
              </a:rPr>
              <a:t>Documentation is Key</a:t>
            </a:r>
            <a:r>
              <a:rPr lang="en-US" sz="1400" b="1" dirty="0"/>
              <a:t>!</a:t>
            </a:r>
          </a:p>
          <a:p>
            <a:pPr marL="457200" lvl="1" indent="0" algn="ctr">
              <a:buNone/>
            </a:pPr>
            <a:r>
              <a:rPr lang="en-US" sz="1400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 to National Objectives and Eligible Activities for State CDBG Programs - HUD Exchange</a:t>
            </a:r>
            <a:endParaRPr lang="en-US" sz="1400" b="1" dirty="0">
              <a:solidFill>
                <a:schemeClr val="tx1"/>
              </a:solidFill>
            </a:endParaRPr>
          </a:p>
          <a:p>
            <a:pPr marL="457200" lvl="1" indent="0" algn="ctr">
              <a:buNone/>
            </a:pPr>
            <a:endParaRPr lang="en-US" sz="1400" b="1" dirty="0"/>
          </a:p>
          <a:p>
            <a:pPr marL="457200" lvl="1" indent="0" algn="ctr">
              <a:buNone/>
            </a:pPr>
            <a:r>
              <a:rPr lang="en-US" sz="1400" b="1" dirty="0">
                <a:solidFill>
                  <a:srgbClr val="002060"/>
                </a:solidFill>
              </a:rPr>
              <a:t>Note:  Urgent Need &amp; Slums/Blight also possible but lower priority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5D85AC-1BD6-0F32-52FF-8B9655FDB1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75604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23FA1-FE64-150E-0EAC-6120899C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391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CC58-FAAB-4CB1-AFA9-FE729D9E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13065"/>
            <a:ext cx="8534400" cy="1828800"/>
          </a:xfrm>
        </p:spPr>
        <p:txBody>
          <a:bodyPr/>
          <a:lstStyle/>
          <a:p>
            <a:r>
              <a:rPr lang="en-US" b="1" dirty="0"/>
              <a:t>Application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D2B6D-31FD-45FD-9771-93E40EBAB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677880"/>
            <a:ext cx="8534400" cy="485944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Citizens Participation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2 public hearings held at different stages of the program are required per 24 CFR Part 570.486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At least one of those hearings must be conducted prior to submittal.  Hearing must cover housing and community development needs.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15 (BUSINESS) days comment period preferred</a:t>
            </a:r>
          </a:p>
          <a:p>
            <a:pPr lvl="1"/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State Process of Review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Staff (complete scoring) </a:t>
            </a:r>
          </a:p>
          <a:p>
            <a:pPr lvl="2"/>
            <a:r>
              <a:rPr lang="en-US" b="1" dirty="0">
                <a:solidFill>
                  <a:srgbClr val="002060"/>
                </a:solidFill>
              </a:rPr>
              <a:t>Complete, Fundable, Process, Program Design (including Drawdown threshold)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Committees (guided by scores)</a:t>
            </a:r>
          </a:p>
          <a:p>
            <a:pPr lvl="2"/>
            <a:r>
              <a:rPr lang="en-US" b="1" dirty="0">
                <a:solidFill>
                  <a:srgbClr val="002060"/>
                </a:solidFill>
              </a:rPr>
              <a:t>Timeliness, Other Sources/review, Capacity/Performance, Feasibility/Accuracy</a:t>
            </a:r>
          </a:p>
          <a:p>
            <a:pPr lvl="2"/>
            <a:r>
              <a:rPr lang="en-US" b="1" dirty="0">
                <a:solidFill>
                  <a:srgbClr val="002060"/>
                </a:solidFill>
              </a:rPr>
              <a:t>(PFS – RIH, DEM, Dot, EOC, Public) (ES/PS – RIH, EOHHS, EOC/DLT, Public)</a:t>
            </a:r>
          </a:p>
          <a:p>
            <a:pPr lvl="2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AADA58-CE20-7CA2-390D-B2F1D5999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3258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9F8455-98EB-9BB8-5B7E-B7D712FE5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02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8DBB4-8154-4AC2-9D14-4CC7CCAA3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32661"/>
            <a:ext cx="8534400" cy="1722268"/>
          </a:xfrm>
        </p:spPr>
        <p:txBody>
          <a:bodyPr/>
          <a:lstStyle/>
          <a:p>
            <a:r>
              <a:rPr lang="en-US" b="1" dirty="0"/>
              <a:t>CDBG, Review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33A60-BCC4-4C2E-9C23-D772370D3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941034"/>
            <a:ext cx="8534400" cy="5841506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Capacity/Performance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Timely drawdowns with complete backup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Reports submitted on time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No unresolved audit/monitoring findings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Timely completion of Environmental Reviews and Contracting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Complete applications with detailed scope of work and accurate activity budgets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Large number of open activities (progress)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97385A-5AE1-517D-36C3-B9AF15908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7950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3DE6C-22D0-552D-9A7F-829C03C3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172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6CADB-8C73-4C20-A092-9D93CEC91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92" y="-2556769"/>
            <a:ext cx="9623285" cy="6729274"/>
          </a:xfrm>
        </p:spPr>
        <p:txBody>
          <a:bodyPr/>
          <a:lstStyle/>
          <a:p>
            <a:r>
              <a:rPr lang="en-US" b="1" dirty="0"/>
              <a:t>CDBG Environmental Review</a:t>
            </a:r>
            <a:r>
              <a:rPr lang="en-US" sz="2000" b="1" dirty="0"/>
              <a:t> (Charles Kimes)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83158-CDB8-45B0-ABC8-E508A978E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846554"/>
            <a:ext cx="8534400" cy="4820575"/>
          </a:xfrm>
        </p:spPr>
        <p:txBody>
          <a:bodyPr>
            <a:normAutofit fontScale="85000" lnSpcReduction="20000"/>
          </a:bodyPr>
          <a:lstStyle/>
          <a:p>
            <a:r>
              <a:rPr lang="en-US" sz="1900" b="1" dirty="0">
                <a:solidFill>
                  <a:srgbClr val="002060"/>
                </a:solidFill>
              </a:rPr>
              <a:t>Choice Limiting Actions Prohibited</a:t>
            </a:r>
          </a:p>
          <a:p>
            <a:pPr lvl="1"/>
            <a:r>
              <a:rPr lang="en-US" sz="1900" b="1" dirty="0">
                <a:solidFill>
                  <a:srgbClr val="002060"/>
                </a:solidFill>
              </a:rPr>
              <a:t>Do not obligate or expend funds until completion of the environmental review process</a:t>
            </a:r>
          </a:p>
          <a:p>
            <a:pPr lvl="1"/>
            <a:r>
              <a:rPr lang="en-US" sz="1900" b="1" dirty="0">
                <a:solidFill>
                  <a:srgbClr val="002060"/>
                </a:solidFill>
              </a:rPr>
              <a:t>The process is complete when a ROF has been issued by RIH (or when Certification of Exemption signed)</a:t>
            </a:r>
          </a:p>
          <a:p>
            <a:pPr lvl="1"/>
            <a:r>
              <a:rPr lang="en-US" sz="1900" b="1" dirty="0">
                <a:solidFill>
                  <a:srgbClr val="002060"/>
                </a:solidFill>
              </a:rPr>
              <a:t>Bidding or Signing of P&amp;S can be considered a “choice limiting action”</a:t>
            </a:r>
          </a:p>
          <a:p>
            <a:pPr lvl="1"/>
            <a:r>
              <a:rPr lang="en-US" sz="1900" b="1" dirty="0">
                <a:solidFill>
                  <a:srgbClr val="002060"/>
                </a:solidFill>
              </a:rPr>
              <a:t>Restriction applies to CDBG and non-CDBG funds on a project</a:t>
            </a:r>
          </a:p>
          <a:p>
            <a:endParaRPr lang="en-US" sz="1900" b="1" dirty="0">
              <a:solidFill>
                <a:srgbClr val="002060"/>
              </a:solidFill>
            </a:endParaRPr>
          </a:p>
          <a:p>
            <a:r>
              <a:rPr lang="en-US" sz="1900" b="1" dirty="0">
                <a:solidFill>
                  <a:srgbClr val="002060"/>
                </a:solidFill>
              </a:rPr>
              <a:t>Review must be completed prior to contracting but may be conducted at any time</a:t>
            </a:r>
          </a:p>
          <a:p>
            <a:endParaRPr lang="en-US" sz="1900" b="1" dirty="0">
              <a:solidFill>
                <a:srgbClr val="002060"/>
              </a:solidFill>
            </a:endParaRPr>
          </a:p>
          <a:p>
            <a:r>
              <a:rPr lang="en-US" sz="1900" b="1" dirty="0">
                <a:solidFill>
                  <a:srgbClr val="002060"/>
                </a:solidFill>
              </a:rPr>
              <a:t>8-Step Process (Floodplain)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http://www.hudexchange.info/programs/environmental-review</a:t>
            </a:r>
            <a:endParaRPr lang="en-US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Development Block Grants | RI Department of Housing (ri.gov)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897E79-AEF4-A4A6-9BBE-4B1EEF743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276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8B9A0-7444-52DE-3326-21E41D47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36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27B2-C15D-47FB-B2EF-24B2F0E2D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46230"/>
            <a:ext cx="8534400" cy="1189607"/>
          </a:xfrm>
        </p:spPr>
        <p:txBody>
          <a:bodyPr/>
          <a:lstStyle/>
          <a:p>
            <a:r>
              <a:rPr lang="en-US" b="1" dirty="0"/>
              <a:t>CDBG, Labor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1834B-A84E-4A87-A1BD-8DD73A23C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888" y="1621366"/>
            <a:ext cx="8534400" cy="4823822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Applies to CDBG funded construction projects in excess of $2,000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A/E or Acquisition do not trigger requirements</a:t>
            </a:r>
          </a:p>
          <a:p>
            <a:pPr lvl="1"/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Davis Bacon and Related Acts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Wage Determination and Classifications (Davis Bacon Wage paid)</a:t>
            </a:r>
          </a:p>
          <a:p>
            <a:pPr lvl="2"/>
            <a:r>
              <a:rPr lang="en-US" sz="1500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SAM.gov | Wage Determinations</a:t>
            </a:r>
            <a:endParaRPr lang="en-US" sz="1500" b="1" dirty="0">
              <a:solidFill>
                <a:schemeClr val="tx1"/>
              </a:solidFill>
            </a:endParaRPr>
          </a:p>
          <a:p>
            <a:pPr lvl="1"/>
            <a:r>
              <a:rPr lang="en-US" sz="2000" b="1" dirty="0">
                <a:solidFill>
                  <a:srgbClr val="002060"/>
                </a:solidFill>
              </a:rPr>
              <a:t>Factor into cost estimates</a:t>
            </a:r>
          </a:p>
          <a:p>
            <a:pPr marL="457200" lvl="1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Grantee (Municipality) assures compliance	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Collection/review of payroll records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Site visits (posting)/interviews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Bid documents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AB58D2-2AA7-70D8-632B-9694E9B3E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9992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B0B96-49EC-D0BB-583E-7833C0407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4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A0C38-234F-47B5-7CB9-4203C8EAD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57992"/>
          </a:xfrm>
        </p:spPr>
        <p:txBody>
          <a:bodyPr/>
          <a:lstStyle/>
          <a:p>
            <a:r>
              <a:rPr lang="en-US" dirty="0"/>
              <a:t>Buy America, Build America (BABA)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CF0F1-1EBA-C5ED-599E-85AC0B83A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1805049"/>
            <a:ext cx="10821233" cy="4189351"/>
          </a:xfrm>
        </p:spPr>
        <p:txBody>
          <a:bodyPr/>
          <a:lstStyle/>
          <a:p>
            <a:r>
              <a:rPr lang="en-US" b="1" dirty="0"/>
              <a:t>Applies to this year’s CDBG funded projects.  Applicability to prior year funded projects still underway/incomplete differs;</a:t>
            </a:r>
          </a:p>
          <a:p>
            <a:endParaRPr lang="en-US" b="1" dirty="0"/>
          </a:p>
          <a:p>
            <a:r>
              <a:rPr lang="en-US" b="1" dirty="0"/>
              <a:t>Applicants should factor cost in proposals.  Bid documents must include this provision, as required.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31AD6-5659-1EF0-5934-88D5AB31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003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A0C38-234F-47B5-7CB9-4203C8EAD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57992"/>
          </a:xfrm>
        </p:spPr>
        <p:txBody>
          <a:bodyPr/>
          <a:lstStyle/>
          <a:p>
            <a:r>
              <a:rPr lang="en-US" dirty="0"/>
              <a:t>Section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CF0F1-1EBA-C5ED-599E-85AC0B83A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1805049"/>
            <a:ext cx="10821233" cy="4189351"/>
          </a:xfrm>
        </p:spPr>
        <p:txBody>
          <a:bodyPr/>
          <a:lstStyle/>
          <a:p>
            <a:r>
              <a:rPr lang="en-US" b="1" dirty="0"/>
              <a:t>Provide economic opportunities from federal funded projects to LMI persons;</a:t>
            </a:r>
          </a:p>
          <a:p>
            <a:endParaRPr lang="en-US" b="1" dirty="0"/>
          </a:p>
          <a:p>
            <a:r>
              <a:rPr lang="en-US" b="1" dirty="0"/>
              <a:t>Thresholds - $100,000/$200,000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31AD6-5659-1EF0-5934-88D5AB31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82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2BA40-6139-B037-CC29-BCCDE7E04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327377"/>
            <a:ext cx="8534401" cy="709622"/>
          </a:xfrm>
        </p:spPr>
        <p:txBody>
          <a:bodyPr/>
          <a:lstStyle/>
          <a:p>
            <a:r>
              <a:rPr lang="en-US" dirty="0" err="1"/>
              <a:t>eCivis</a:t>
            </a:r>
            <a:r>
              <a:rPr lang="en-US" dirty="0"/>
              <a:t> DEMO </a:t>
            </a:r>
            <a:r>
              <a:rPr lang="en-US" sz="2000" dirty="0"/>
              <a:t>(CHRISTINA </a:t>
            </a:r>
            <a:r>
              <a:rPr lang="en-US" sz="2000" dirty="0" err="1"/>
              <a:t>cOSTa</a:t>
            </a:r>
            <a:r>
              <a:rPr lang="en-US" sz="2000" dirty="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E8A47-8E07-84ED-30AF-411E00FCA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0613" y="1357489"/>
            <a:ext cx="8534400" cy="1498600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Application Portal</a:t>
            </a:r>
          </a:p>
          <a:p>
            <a:pPr marL="285750" indent="-285750">
              <a:buFontTx/>
              <a:buChar char="-"/>
            </a:pPr>
            <a:r>
              <a:rPr lang="en-US" dirty="0"/>
              <a:t>Go through False Application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Questions &amp; Answers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0C46F-AEB7-7724-0D8D-8B7075B5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EC44A4-80C0-49AE-4900-8B13BB2DB729}"/>
              </a:ext>
            </a:extLst>
          </p:cNvPr>
          <p:cNvSpPr txBox="1">
            <a:spLocks/>
          </p:cNvSpPr>
          <p:nvPr/>
        </p:nvSpPr>
        <p:spPr>
          <a:xfrm>
            <a:off x="684208" y="3074189"/>
            <a:ext cx="8534401" cy="70962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Fiscal Questions &amp; Answers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1DDD3-1218-654B-BCC3-A31E975932F0}"/>
              </a:ext>
            </a:extLst>
          </p:cNvPr>
          <p:cNvSpPr txBox="1">
            <a:spLocks/>
          </p:cNvSpPr>
          <p:nvPr/>
        </p:nvSpPr>
        <p:spPr>
          <a:xfrm>
            <a:off x="972080" y="3895456"/>
            <a:ext cx="8534400" cy="1498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Tx/>
              <a:buChar char="-"/>
            </a:pPr>
            <a:r>
              <a:rPr lang="en-US" dirty="0"/>
              <a:t>Invoicing (Staff, Process)</a:t>
            </a:r>
          </a:p>
          <a:p>
            <a:pPr marL="285750" indent="-285750">
              <a:buFontTx/>
              <a:buChar char="-"/>
            </a:pPr>
            <a:r>
              <a:rPr lang="en-US" dirty="0"/>
              <a:t>Program Income</a:t>
            </a:r>
          </a:p>
          <a:p>
            <a:pPr marL="285750" indent="-285750">
              <a:buFontTx/>
              <a:buChar char="-"/>
            </a:pPr>
            <a:r>
              <a:rPr lang="en-US" dirty="0"/>
              <a:t>Reporting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874BB97-6720-EADB-D826-A017F1D4DA66}"/>
              </a:ext>
            </a:extLst>
          </p:cNvPr>
          <p:cNvSpPr txBox="1">
            <a:spLocks/>
          </p:cNvSpPr>
          <p:nvPr/>
        </p:nvSpPr>
        <p:spPr>
          <a:xfrm>
            <a:off x="684209" y="5505701"/>
            <a:ext cx="8534401" cy="70962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1779677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CBEAF-48ED-6248-C340-48AE3B8CC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800"/>
            <a:ext cx="10480499" cy="872068"/>
          </a:xfrm>
        </p:spPr>
        <p:txBody>
          <a:bodyPr>
            <a:normAutofit fontScale="90000"/>
          </a:bodyPr>
          <a:lstStyle/>
          <a:p>
            <a:r>
              <a:rPr lang="en-US" dirty="0"/>
              <a:t>Home Repair Program – </a:t>
            </a:r>
            <a:br>
              <a:rPr lang="en-US" dirty="0"/>
            </a:br>
            <a:r>
              <a:rPr lang="en-US" dirty="0"/>
              <a:t>Vendor Availability </a:t>
            </a:r>
            <a:r>
              <a:rPr lang="en-US" sz="2200" dirty="0"/>
              <a:t>(Carrie Zaslow)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4960FC-C013-2D76-C680-8E0C79398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877" y="1794933"/>
            <a:ext cx="10288588" cy="4453467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Residential Rehabilitation applications accepted on a rolling basis;</a:t>
            </a:r>
          </a:p>
          <a:p>
            <a:r>
              <a:rPr lang="en-US" sz="2000" dirty="0"/>
              <a:t>		$1.25M available annually (equates to 20-30+ units)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State procured vendor for SFRF-funding residential rehabilitation Program</a:t>
            </a:r>
            <a:br>
              <a:rPr lang="en-US" sz="2000" dirty="0"/>
            </a:br>
            <a:r>
              <a:rPr lang="en-US" sz="2000" dirty="0"/>
              <a:t>	Assist communities with interest but lacking local capacity</a:t>
            </a:r>
            <a:br>
              <a:rPr lang="en-US" sz="2000" dirty="0"/>
            </a:br>
            <a:r>
              <a:rPr lang="en-US" sz="2000" dirty="0"/>
              <a:t>	“Providence” Revolving Fund is available Statewide (non-entitlement</a:t>
            </a:r>
            <a:br>
              <a:rPr lang="en-US" sz="2000" dirty="0"/>
            </a:br>
            <a:r>
              <a:rPr lang="en-US" sz="2000" dirty="0"/>
              <a:t>		 areas CDBG; QCT SFRF)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Single/Unified Program Design</a:t>
            </a:r>
          </a:p>
          <a:p>
            <a:r>
              <a:rPr lang="en-US" sz="2000" dirty="0"/>
              <a:t>		Up to $50,000/project;</a:t>
            </a:r>
            <a:br>
              <a:rPr lang="en-US" sz="2000" dirty="0"/>
            </a:br>
            <a:r>
              <a:rPr lang="en-US" sz="2000" dirty="0"/>
              <a:t>		Income eligibility (51% of units occupied by LMI – 80% AMI – at completion;</a:t>
            </a:r>
            <a:br>
              <a:rPr lang="en-US" sz="2000" dirty="0"/>
            </a:br>
            <a:r>
              <a:rPr lang="en-US" sz="2000" dirty="0"/>
              <a:t>		20% of hard cost of rehabilitation available for Administration/Operating;</a:t>
            </a:r>
            <a:br>
              <a:rPr lang="en-US" sz="2000" dirty="0"/>
            </a:br>
            <a:r>
              <a:rPr lang="en-US" sz="2000" dirty="0"/>
              <a:t>		PRF will coordinate with other resources (Lead, Energy Efficiency,	</a:t>
            </a:r>
            <a:br>
              <a:rPr lang="en-US" sz="2000" dirty="0"/>
            </a:br>
            <a:r>
              <a:rPr lang="en-US" sz="2000" dirty="0"/>
              <a:t>			 Weatherization, PRF, etc.);</a:t>
            </a:r>
            <a:br>
              <a:rPr lang="en-US" sz="2000" dirty="0"/>
            </a:br>
            <a:r>
              <a:rPr lang="en-US" sz="2000" dirty="0"/>
              <a:t>		Rental/homeownership eligible;</a:t>
            </a:r>
            <a:br>
              <a:rPr lang="en-US" sz="2000" dirty="0"/>
            </a:br>
            <a:r>
              <a:rPr lang="en-US" sz="2000" dirty="0"/>
              <a:t>		5-year Liens.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437AE-EA3A-202D-0361-172CFFC96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801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CBEAF-48ED-6248-C340-48AE3B8CC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800"/>
            <a:ext cx="10480499" cy="872068"/>
          </a:xfrm>
        </p:spPr>
        <p:txBody>
          <a:bodyPr>
            <a:normAutofit fontScale="90000"/>
          </a:bodyPr>
          <a:lstStyle/>
          <a:p>
            <a:r>
              <a:rPr lang="en-US" dirty="0"/>
              <a:t>Home Repair Program – </a:t>
            </a:r>
            <a:br>
              <a:rPr lang="en-US" dirty="0"/>
            </a:br>
            <a:r>
              <a:rPr lang="en-US" dirty="0"/>
              <a:t>Vendor Availability </a:t>
            </a:r>
            <a:r>
              <a:rPr lang="en-US" sz="2200" dirty="0"/>
              <a:t>(Carrie Zaslow)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4960FC-C013-2D76-C680-8E0C79398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2125133"/>
            <a:ext cx="10288588" cy="4453467"/>
          </a:xfrm>
        </p:spPr>
        <p:txBody>
          <a:bodyPr>
            <a:normAutofit/>
          </a:bodyPr>
          <a:lstStyle/>
          <a:p>
            <a:r>
              <a:rPr lang="en-US" sz="2400" dirty="0"/>
              <a:t>Communities interested in participating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	Assure public hearings reference interest in participating in program;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	Sign onto Contract w/PRF (One Standardized Contract);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	Complete environmental Review (Tiered Process);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	Handle finance transactions;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	Submit (or allow to be submitted) applications in </a:t>
            </a:r>
            <a:r>
              <a:rPr lang="en-US" sz="2400" dirty="0" err="1"/>
              <a:t>eCivis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/>
              <a:t>	LEAD COMMUNITIES IN REGIONS ENCOURAGED (Single contract).</a:t>
            </a:r>
          </a:p>
          <a:p>
            <a:r>
              <a:rPr lang="en-US" sz="2400" dirty="0"/>
              <a:t>Interested?  Contact *** at the Providence Revolving Fund at ***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437AE-EA3A-202D-0361-172CFFC96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0B557-22E0-977C-6E22-9ADE81CBF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17" y="1589658"/>
            <a:ext cx="8534401" cy="757922"/>
          </a:xfrm>
        </p:spPr>
        <p:txBody>
          <a:bodyPr/>
          <a:lstStyle/>
          <a:p>
            <a:r>
              <a:rPr lang="en-US" dirty="0" err="1"/>
              <a:t>Weclome</a:t>
            </a:r>
            <a:r>
              <a:rPr lang="en-US" dirty="0"/>
              <a:t> &amp; Introductions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51376-A9FF-5190-20D8-6D3BAA58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2517" y="3247475"/>
            <a:ext cx="8534400" cy="2555013"/>
          </a:xfrm>
        </p:spPr>
        <p:txBody>
          <a:bodyPr>
            <a:normAutofit/>
          </a:bodyPr>
          <a:lstStyle/>
          <a:p>
            <a:r>
              <a:rPr lang="en-US" sz="2800" b="1" dirty="0"/>
              <a:t>Deborah Goddard</a:t>
            </a:r>
            <a:br>
              <a:rPr lang="en-US" sz="2800" b="1" dirty="0"/>
            </a:br>
            <a:r>
              <a:rPr lang="en-US" sz="2800" b="1" dirty="0"/>
              <a:t>Secretary of Housing</a:t>
            </a:r>
          </a:p>
          <a:p>
            <a:endParaRPr lang="en-US" sz="2800" dirty="0"/>
          </a:p>
          <a:p>
            <a:r>
              <a:rPr lang="en-US" sz="2800" dirty="0"/>
              <a:t>Michael Tondra</a:t>
            </a:r>
            <a:br>
              <a:rPr lang="en-US" sz="2800" dirty="0"/>
            </a:br>
            <a:r>
              <a:rPr lang="en-US" sz="2800" dirty="0"/>
              <a:t>Director of Community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0015D-1CE2-4E79-75CB-BFFB12E3D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 descr="A picture containing text, colorful, resort&#10;&#10;Description automatically generated">
            <a:extLst>
              <a:ext uri="{FF2B5EF4-FFF2-40B4-BE49-F238E27FC236}">
                <a16:creationId xmlns:a16="http://schemas.microsoft.com/office/drawing/2014/main" id="{F0C2D191-3B68-AF01-75AA-035BE733F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531" y="291277"/>
            <a:ext cx="3892952" cy="497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31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45C89-02D9-4BF3-8253-A89F716C1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50922"/>
            <a:ext cx="8534400" cy="1757777"/>
          </a:xfrm>
        </p:spPr>
        <p:txBody>
          <a:bodyPr/>
          <a:lstStyle/>
          <a:p>
            <a:r>
              <a:rPr lang="en-US" b="1" dirty="0"/>
              <a:t>Staff 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A8F0C-7207-442D-9D61-A5A50B258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645" y="2267039"/>
            <a:ext cx="9512917" cy="4440039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Michael Tondra, Director for Community Planning &amp; Funding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Michael.Tondra@housing.ri.gov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Program Policy</a:t>
            </a: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Christina Costa (Amendments and Reporting)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Christina.Costa@housing.ri.gov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(Southern &amp; Northern RI) Subrecipient Assistance, Reporting, Amendments</a:t>
            </a: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Raquel Kennedy, Program Manager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Raquel.Kennedy.CTR@housing.ri.gov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(Aquidneck Island) Subrecipient Assistance, CDBG/COVID – General Inquiries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Charles Kimes (Rehab, Affordable Housing, Monitoring &amp; Release Of Funds)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Charles.Kimes@housing.ri.gov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(Providence Metro/Kent) Subrecipient Assistance, Environmental Review, Fair Housing</a:t>
            </a: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Two Vacant Positions – Subrecipient Assistance &amp; Fair Housing</a:t>
            </a:r>
          </a:p>
          <a:p>
            <a:pPr lvl="1"/>
            <a:endParaRPr lang="en-US" b="1" dirty="0"/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64942F-B101-E340-5F22-C259FD9511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95705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7338C-A98A-E41F-E740-64E81102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0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31554-6A5F-4D80-A728-C4F569F24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08374"/>
            <a:ext cx="8534400" cy="1447059"/>
          </a:xfrm>
        </p:spPr>
        <p:txBody>
          <a:bodyPr/>
          <a:lstStyle/>
          <a:p>
            <a:r>
              <a:rPr lang="en-US" b="1" dirty="0"/>
              <a:t>CDBG Funding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D1140-55AE-460B-9E50-38B126E5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606858"/>
            <a:ext cx="8534400" cy="484276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PY’2023 - $5,429,837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PY’2024 - $5,655,134</a:t>
            </a:r>
            <a:br>
              <a:rPr lang="en-US" b="1" dirty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Rolling applications (Ongoing)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Affordable Housing (LMH) – Development/Preservation of affordable housing opportunities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Economic Development (LMJ) – Job Creation/Retention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Residential Rehabilitation (LMH) – Rehabilitation of private homes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Annual Competitive Application 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Public Facilities/Improvements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Essential Services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Planning (Limited)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3E8ACA-E4BC-7F82-FE1F-E2C694121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846" y="408374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6D195-9994-39AB-0696-20F6EEAD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59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BD884-1996-F8BA-0863-6C8ECE977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32" y="-2516187"/>
            <a:ext cx="8534400" cy="7647480"/>
          </a:xfrm>
        </p:spPr>
        <p:txBody>
          <a:bodyPr/>
          <a:lstStyle/>
          <a:p>
            <a:r>
              <a:rPr lang="en-US" b="1" dirty="0"/>
              <a:t>GMS </a:t>
            </a:r>
            <a:r>
              <a:rPr lang="en-US" b="1" dirty="0" err="1"/>
              <a:t>ecivis</a:t>
            </a:r>
            <a:r>
              <a:rPr lang="en-US" b="1" dirty="0"/>
              <a:t>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0AB6C-833E-C32B-21D5-C9203AFF4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22268"/>
            <a:ext cx="8534400" cy="4341181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Applications will only be accepted through the new statewide Grant Management System (GMS). You will find user guides, forms, annual organization registration information and trainings.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 Dept of Housing will send out notifications when a CDBG solicitation is available for application in GMS. Subrecipients can also use the following link to search for State of Rhode Island Grant Funding Opportunities. </a:t>
            </a:r>
          </a:p>
          <a:p>
            <a:pPr marL="0">
              <a:spcBef>
                <a:spcPts val="0"/>
              </a:spcBef>
            </a:pPr>
            <a:endParaRPr lang="en-US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 LATER IN PRESENTATION</a:t>
            </a:r>
            <a:endParaRPr lang="en-US" sz="1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u="sng" dirty="0">
                <a:solidFill>
                  <a:schemeClr val="tx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https://controller.admin.ri.gov/grants-management/grant-management-system-gms/subrecipients/resources-applicants-subrecipients</a:t>
            </a:r>
            <a:endParaRPr lang="en-US" sz="1800" b="1" dirty="0">
              <a:solidFill>
                <a:schemeClr val="tx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33772A-D339-2195-523D-8EB0E72B67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3880" y="-1"/>
            <a:ext cx="828675" cy="117301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76913-D574-6800-F33C-81838CB4C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2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31554-6A5F-4D80-A728-C4F569F24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1" y="399496"/>
            <a:ext cx="8765850" cy="1615735"/>
          </a:xfrm>
        </p:spPr>
        <p:txBody>
          <a:bodyPr/>
          <a:lstStyle/>
          <a:p>
            <a:r>
              <a:rPr lang="en-US" b="1" dirty="0"/>
              <a:t>CDBG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D1140-55AE-460B-9E50-38B126E5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089" y="1651247"/>
            <a:ext cx="9397860" cy="4520953"/>
          </a:xfrm>
        </p:spPr>
        <p:txBody>
          <a:bodyPr>
            <a:normAutofit fontScale="92500"/>
          </a:bodyPr>
          <a:lstStyle/>
          <a:p>
            <a:pPr lvl="1"/>
            <a:endParaRPr lang="en-US" b="1" dirty="0"/>
          </a:p>
          <a:p>
            <a:r>
              <a:rPr lang="en-US" b="1" dirty="0">
                <a:solidFill>
                  <a:srgbClr val="002060"/>
                </a:solidFill>
              </a:rPr>
              <a:t>Anticipated Timeline (Annual Competitive Application)</a:t>
            </a:r>
          </a:p>
          <a:p>
            <a:pPr lvl="1"/>
            <a:r>
              <a:rPr lang="en-US" b="1" spc="75" dirty="0">
                <a:solidFill>
                  <a:srgbClr val="002060"/>
                </a:solidFill>
                <a:highlight>
                  <a:srgbClr val="FFFF00"/>
                </a:highlight>
                <a:latin typeface="Arial"/>
                <a:cs typeface="Arial"/>
              </a:rPr>
              <a:t>February 11, 2025			</a:t>
            </a:r>
            <a:r>
              <a:rPr lang="en-US" b="1" dirty="0">
                <a:solidFill>
                  <a:srgbClr val="002060"/>
                </a:solidFill>
                <a:highlight>
                  <a:srgbClr val="FFFF00"/>
                </a:highlight>
              </a:rPr>
              <a:t>Program Manager’s Workshop</a:t>
            </a:r>
          </a:p>
          <a:p>
            <a:pPr lvl="1"/>
            <a:r>
              <a:rPr lang="en-US" b="1" dirty="0">
                <a:solidFill>
                  <a:srgbClr val="002060"/>
                </a:solidFill>
                <a:highlight>
                  <a:srgbClr val="FFFF00"/>
                </a:highlight>
              </a:rPr>
              <a:t>March 3, 2025				Annual Competitive RFP Published</a:t>
            </a:r>
          </a:p>
          <a:p>
            <a:pPr lvl="1"/>
            <a:r>
              <a:rPr lang="en-US" b="1" dirty="0">
                <a:solidFill>
                  <a:srgbClr val="002060"/>
                </a:solidFill>
                <a:highlight>
                  <a:srgbClr val="FFFF00"/>
                </a:highlight>
              </a:rPr>
              <a:t>May 13, 2025				Applications Due</a:t>
            </a:r>
          </a:p>
          <a:p>
            <a:pPr lvl="1"/>
            <a:r>
              <a:rPr lang="en-US" b="1" dirty="0">
                <a:solidFill>
                  <a:srgbClr val="002060"/>
                </a:solidFill>
                <a:highlight>
                  <a:srgbClr val="FFFF00"/>
                </a:highlight>
              </a:rPr>
              <a:t>July 1, 2025				Awards Announced/Contracting</a:t>
            </a:r>
          </a:p>
          <a:p>
            <a:pPr lvl="1"/>
            <a:r>
              <a:rPr lang="en-US" b="1" dirty="0">
                <a:solidFill>
                  <a:srgbClr val="002060"/>
                </a:solidFill>
                <a:highlight>
                  <a:srgbClr val="FFFF00"/>
                </a:highlight>
              </a:rPr>
              <a:t>Note – The Department does not anticipate suspending the rolling applications (housing rehabilitation, affordable housing and economic development) during the 23/24 application process.</a:t>
            </a:r>
          </a:p>
          <a:p>
            <a:pPr marL="3657600" lvl="8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Development Block Grants | RI Department of Housing (ri.gov)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374278-D756-6FDB-95D2-C0184EB38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7949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2871F1-2A13-9306-CA00-316187A0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38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A96AE-E45F-DC6D-88ED-9B078F2A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62956" cy="1012371"/>
          </a:xfrm>
        </p:spPr>
        <p:txBody>
          <a:bodyPr/>
          <a:lstStyle/>
          <a:p>
            <a:r>
              <a:rPr lang="en-US" dirty="0"/>
              <a:t>Drawdown Threshold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ABD33-4718-C7C9-CAB6-A4B44B005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1698171"/>
            <a:ext cx="10336089" cy="4296229"/>
          </a:xfrm>
        </p:spPr>
        <p:txBody>
          <a:bodyPr/>
          <a:lstStyle/>
          <a:p>
            <a:r>
              <a:rPr lang="en-US" b="1" dirty="0"/>
              <a:t>All projects must be expended within 4 years of award (or sooner).</a:t>
            </a:r>
          </a:p>
          <a:p>
            <a:r>
              <a:rPr lang="en-US" b="1" dirty="0"/>
              <a:t>	May </a:t>
            </a:r>
            <a:r>
              <a:rPr lang="en-US" b="1" dirty="0" err="1"/>
              <a:t>deobligate</a:t>
            </a:r>
            <a:r>
              <a:rPr lang="en-US" b="1" dirty="0"/>
              <a:t> funds voluntarily and reapply (reset clock)</a:t>
            </a:r>
          </a:p>
          <a:p>
            <a:endParaRPr lang="en-US" b="1" dirty="0"/>
          </a:p>
          <a:p>
            <a:r>
              <a:rPr lang="en-US" b="1" dirty="0"/>
              <a:t>Deadline applies to date project was funded (not source year)</a:t>
            </a:r>
          </a:p>
          <a:p>
            <a:endParaRPr lang="en-US" b="1" dirty="0"/>
          </a:p>
          <a:p>
            <a:r>
              <a:rPr lang="en-US" b="1" dirty="0"/>
              <a:t>In general, FY’2019 funds should be 75% drawn (prior year 100%).  FY’2020/21 funding should be 50% drawn.  No requirement for FY’22 funds.</a:t>
            </a:r>
          </a:p>
          <a:p>
            <a:endParaRPr lang="en-US" b="1" dirty="0"/>
          </a:p>
          <a:p>
            <a:r>
              <a:rPr lang="en-US" b="1" dirty="0"/>
              <a:t>Drawdown threshold does not apply to CDBG/COVID allocations.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5FF47-E2A8-17AF-7026-CE252D1EE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089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26CB5-2CCE-49D2-9131-8C00B8C99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188" y="-159285"/>
            <a:ext cx="8534400" cy="1854920"/>
          </a:xfrm>
        </p:spPr>
        <p:txBody>
          <a:bodyPr/>
          <a:lstStyle/>
          <a:p>
            <a:r>
              <a:rPr lang="en-US" b="1" dirty="0"/>
              <a:t>CDBG – Eligible Applicants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CD071-B0ED-4F8C-9B54-9FF46E9FB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26959"/>
            <a:ext cx="8534400" cy="4252404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Only non-entitlement municipalities are eligible to apply.  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33 of the 39 municipalities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Cranston, East Providence, Pawtucket, Providence, Warwick &amp; Woonsocket are “Entitlements” and receive their own CDBG allocations.</a:t>
            </a:r>
          </a:p>
          <a:p>
            <a:pPr lvl="1"/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Non-entitlement municipalities may use: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Contractors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Subrecipients (including non-profit organizations)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97AD6-9040-5BB0-40C6-3701D620B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6625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A7734-F826-E4F0-3C67-8F0CACFDA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0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48184-2D2E-4C84-AD52-11305390D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941034"/>
            <a:ext cx="8534400" cy="1313894"/>
          </a:xfrm>
        </p:spPr>
        <p:txBody>
          <a:bodyPr/>
          <a:lstStyle/>
          <a:p>
            <a:r>
              <a:rPr lang="en-US" b="1" dirty="0"/>
              <a:t>CDBG – Caps/Limits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8BE17-6BD0-428E-BD97-09969250E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79720"/>
            <a:ext cx="8534400" cy="4447713"/>
          </a:xfrm>
        </p:spPr>
        <p:txBody>
          <a:bodyPr>
            <a:normAutofit fontScale="62500" lnSpcReduction="20000"/>
          </a:bodyPr>
          <a:lstStyle/>
          <a:p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There are NO overall application </a:t>
            </a:r>
            <a:r>
              <a:rPr lang="en-US" sz="2300" b="1" u="sng" dirty="0">
                <a:solidFill>
                  <a:srgbClr val="002060"/>
                </a:solidFill>
                <a:highlight>
                  <a:srgbClr val="FFFF00"/>
                </a:highlight>
              </a:rPr>
              <a:t>dollar</a:t>
            </a:r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 limits/caps </a:t>
            </a:r>
            <a:r>
              <a:rPr lang="en-US" sz="2300" b="1" dirty="0">
                <a:solidFill>
                  <a:srgbClr val="FF0000"/>
                </a:solidFill>
                <a:highlight>
                  <a:srgbClr val="FFFF00"/>
                </a:highlight>
              </a:rPr>
              <a:t>– VERIFY NO $500K PROJECT/YEAR CAP</a:t>
            </a:r>
          </a:p>
          <a:p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There are, however, limits on the </a:t>
            </a:r>
            <a:r>
              <a:rPr lang="en-US" sz="2300" b="1" u="sng" dirty="0">
                <a:solidFill>
                  <a:srgbClr val="002060"/>
                </a:solidFill>
                <a:highlight>
                  <a:srgbClr val="FFFF00"/>
                </a:highlight>
              </a:rPr>
              <a:t>number of proposed activities</a:t>
            </a:r>
          </a:p>
          <a:p>
            <a:pPr lvl="1"/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Public Facilities/Improvements – Up to 3 proposals</a:t>
            </a:r>
          </a:p>
          <a:p>
            <a:pPr lvl="1"/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Essential Services – Up to 4 proposals (consolidated individual non-profit requests)</a:t>
            </a:r>
          </a:p>
          <a:p>
            <a:pPr lvl="1"/>
            <a:r>
              <a:rPr lang="en-US" sz="2300" b="1" dirty="0">
                <a:solidFill>
                  <a:srgbClr val="002060"/>
                </a:solidFill>
                <a:highlight>
                  <a:srgbClr val="FFFF00"/>
                </a:highlight>
              </a:rPr>
              <a:t>Planning (1 proposal allowed)</a:t>
            </a:r>
          </a:p>
          <a:p>
            <a:pPr lvl="1"/>
            <a:endParaRPr lang="en-US" sz="2300" b="1" dirty="0">
              <a:solidFill>
                <a:srgbClr val="002060"/>
              </a:solidFill>
              <a:highlight>
                <a:srgbClr val="FFFF00"/>
              </a:highlight>
            </a:endParaRPr>
          </a:p>
          <a:p>
            <a:r>
              <a:rPr lang="en-US" sz="2300" b="1" strike="sngStrike" dirty="0">
                <a:solidFill>
                  <a:srgbClr val="FF0000"/>
                </a:solidFill>
              </a:rPr>
              <a:t>Regional Activities (assignment of limits/caps possible)</a:t>
            </a:r>
          </a:p>
          <a:p>
            <a:pPr lvl="1"/>
            <a:r>
              <a:rPr lang="en-US" sz="2300" b="1" strike="sngStrike" dirty="0">
                <a:solidFill>
                  <a:srgbClr val="FF0000"/>
                </a:solidFill>
              </a:rPr>
              <a:t>Limited to activities that serve both impacted communities (or more)</a:t>
            </a:r>
          </a:p>
          <a:p>
            <a:pPr lvl="1"/>
            <a:r>
              <a:rPr lang="en-US" sz="2300" b="1" strike="sngStrike" dirty="0">
                <a:solidFill>
                  <a:srgbClr val="FF0000"/>
                </a:solidFill>
              </a:rPr>
              <a:t>Community may “assign” their activities to another community</a:t>
            </a:r>
          </a:p>
          <a:p>
            <a:pPr lvl="1"/>
            <a:r>
              <a:rPr lang="en-US" sz="2300" b="1" strike="sngStrike" dirty="0">
                <a:solidFill>
                  <a:srgbClr val="FF0000"/>
                </a:solidFill>
              </a:rPr>
              <a:t>The recipient community:</a:t>
            </a:r>
          </a:p>
          <a:p>
            <a:pPr lvl="2"/>
            <a:r>
              <a:rPr lang="en-US" sz="2200" b="1" strike="sngStrike" dirty="0">
                <a:solidFill>
                  <a:srgbClr val="FF0000"/>
                </a:solidFill>
              </a:rPr>
              <a:t>Assumes administration of the activity</a:t>
            </a:r>
          </a:p>
          <a:p>
            <a:pPr lvl="2"/>
            <a:r>
              <a:rPr lang="en-US" sz="2200" b="1" strike="sngStrike" dirty="0">
                <a:solidFill>
                  <a:srgbClr val="FF0000"/>
                </a:solidFill>
              </a:rPr>
              <a:t>Increases their application limit by the activity assumed</a:t>
            </a:r>
          </a:p>
          <a:p>
            <a:pPr lvl="1"/>
            <a:r>
              <a:rPr lang="en-US" sz="2300" b="1" strike="sngStrike" dirty="0">
                <a:solidFill>
                  <a:srgbClr val="FF0000"/>
                </a:solidFill>
              </a:rPr>
              <a:t>Proposals only appear in the assigned community’s appli</a:t>
            </a:r>
            <a:r>
              <a:rPr lang="en-US" sz="2300" b="1" dirty="0">
                <a:solidFill>
                  <a:srgbClr val="FF0000"/>
                </a:solidFill>
              </a:rPr>
              <a:t>cation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0E5E74-973C-F50C-6B43-8DB2EC077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714" y="-1"/>
            <a:ext cx="828675" cy="119848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52110-2980-17FC-73C3-5B13F805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93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6EE8-33D1-4895-A598-EE337073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97655"/>
            <a:ext cx="8534400" cy="1846556"/>
          </a:xfrm>
        </p:spPr>
        <p:txBody>
          <a:bodyPr/>
          <a:lstStyle/>
          <a:p>
            <a:r>
              <a:rPr lang="en-US" b="1" dirty="0"/>
              <a:t>CDBG National Objective &amp; Eligible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8AC29-1495-44F0-ABAF-85C7F6391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18082"/>
            <a:ext cx="8534400" cy="47939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National Objective &amp; Eligibility – Must meet both tests</a:t>
            </a:r>
          </a:p>
          <a:p>
            <a:r>
              <a:rPr lang="en-US" b="1" dirty="0">
                <a:solidFill>
                  <a:srgbClr val="002060"/>
                </a:solidFill>
              </a:rPr>
              <a:t>Eligibility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Housing and Community Development Act 105(a) – Citations Below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002060"/>
                </a:solidFill>
              </a:rPr>
              <a:t>(8) – Public Services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002060"/>
                </a:solidFill>
              </a:rPr>
              <a:t>(2) – Public Facilities/Improvements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002060"/>
                </a:solidFill>
              </a:rPr>
              <a:t>(4) – Rehabilitation of Buildings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002060"/>
                </a:solidFill>
              </a:rPr>
              <a:t>(1) – Acquisition of Real Property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New Construction (105a15)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Address all elements for eligibility category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A3A323-D2CD-689B-462F-478A6BFAA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2237" y="0"/>
            <a:ext cx="828675" cy="10287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8E533-F373-EE6C-B29C-1A4EFCE5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7ABE-A921-4324-B636-CA0C6A6928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7419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aquel xmlns="e70196d1-4a07-471d-a3dc-6a39f9eb74d5">
      <UserInfo>
        <DisplayName/>
        <AccountId xsi:nil="true"/>
        <AccountType/>
      </UserInfo>
    </Raquel>
    <TaxCatchAll xmlns="d642b1fe-1ed3-4080-9901-9a12ed1538c3" xsi:nil="true"/>
    <Author0 xmlns="e70196d1-4a07-471d-a3dc-6a39f9eb74d5">
      <UserInfo>
        <DisplayName/>
        <AccountId xsi:nil="true"/>
        <AccountType/>
      </UserInfo>
    </Author0>
    <lcf76f155ced4ddcb4097134ff3c332f xmlns="e70196d1-4a07-471d-a3dc-6a39f9eb74d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A035F09E66144B2BF74DDD677CC58" ma:contentTypeVersion="14" ma:contentTypeDescription="Create a new document." ma:contentTypeScope="" ma:versionID="21ff5cb8b5ec3ba5664681ed78ab4022">
  <xsd:schema xmlns:xsd="http://www.w3.org/2001/XMLSchema" xmlns:xs="http://www.w3.org/2001/XMLSchema" xmlns:p="http://schemas.microsoft.com/office/2006/metadata/properties" xmlns:ns2="e70196d1-4a07-471d-a3dc-6a39f9eb74d5" xmlns:ns3="d642b1fe-1ed3-4080-9901-9a12ed1538c3" targetNamespace="http://schemas.microsoft.com/office/2006/metadata/properties" ma:root="true" ma:fieldsID="1d945fe8525eafef725b1536d7038cc3" ns2:_="" ns3:_="">
    <xsd:import namespace="e70196d1-4a07-471d-a3dc-6a39f9eb74d5"/>
    <xsd:import namespace="d642b1fe-1ed3-4080-9901-9a12ed1538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Raquel" minOccurs="0"/>
                <xsd:element ref="ns2:Autho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6d1-4a07-471d-a3dc-6a39f9eb74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91372f1-af24-4813-95c0-48b264847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Raquel" ma:index="19" nillable="true" ma:displayName="Raquel" ma:format="Dropdown" ma:list="UserInfo" ma:SharePointGroup="0" ma:internalName="Raquel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0" ma:index="20" nillable="true" ma:displayName="Author" ma:description="file creator" ma:format="Dropdown" ma:list="UserInfo" ma:SharePointGroup="0" ma:internalName="Author0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b1fe-1ed3-4080-9901-9a12ed1538c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ffb6f5f-06c9-4bc9-a8fa-53654acc4879}" ma:internalName="TaxCatchAll" ma:showField="CatchAllData" ma:web="d642b1fe-1ed3-4080-9901-9a12ed1538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2A5224-CED6-4466-8692-CD099EBD13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3146F5-CEFC-49B1-8C94-8002633A1793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d642b1fe-1ed3-4080-9901-9a12ed1538c3"/>
    <ds:schemaRef ds:uri="http://schemas.microsoft.com/office/infopath/2007/PartnerControls"/>
    <ds:schemaRef ds:uri="http://schemas.openxmlformats.org/package/2006/metadata/core-properties"/>
    <ds:schemaRef ds:uri="e70196d1-4a07-471d-a3dc-6a39f9eb74d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F94898A-847E-47B8-9397-1CDE985746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0196d1-4a07-471d-a3dc-6a39f9eb74d5"/>
    <ds:schemaRef ds:uri="d642b1fe-1ed3-4080-9901-9a12ed1538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824</TotalTime>
  <Words>1638</Words>
  <Application>Microsoft Office PowerPoint</Application>
  <PresentationFormat>Widescreen</PresentationFormat>
  <Paragraphs>216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Bahnschrift Light SemiCondensed</vt:lpstr>
      <vt:lpstr>Calibri</vt:lpstr>
      <vt:lpstr>Century Gothic</vt:lpstr>
      <vt:lpstr>Times New Roman</vt:lpstr>
      <vt:lpstr>Wingdings 3</vt:lpstr>
      <vt:lpstr>Slice</vt:lpstr>
      <vt:lpstr>Rhode Island Department of Housing  PY’2023-2024 Community Development Block Grant (CDBG)</vt:lpstr>
      <vt:lpstr>Weclome &amp; Introductions</vt:lpstr>
      <vt:lpstr>CDBG Funding Available</vt:lpstr>
      <vt:lpstr>GMS ecivis INFO</vt:lpstr>
      <vt:lpstr>CDBG Timeline</vt:lpstr>
      <vt:lpstr>Drawdown Threshold</vt:lpstr>
      <vt:lpstr>CDBG – Eligible Applicants</vt:lpstr>
      <vt:lpstr>CDBG – Caps/Limits</vt:lpstr>
      <vt:lpstr>CDBG National Objective &amp; Eligible Activities</vt:lpstr>
      <vt:lpstr>CDBG National Objective &amp; Eligible Activities</vt:lpstr>
      <vt:lpstr>Application Procedures</vt:lpstr>
      <vt:lpstr>CDBG, Review Criteria</vt:lpstr>
      <vt:lpstr>CDBG Environmental Review (Charles Kimes)</vt:lpstr>
      <vt:lpstr>CDBG, Labor Standards</vt:lpstr>
      <vt:lpstr>Buy America, Build America (BABA)</vt:lpstr>
      <vt:lpstr>Section 3</vt:lpstr>
      <vt:lpstr>eCivis DEMO (CHRISTINA cOSTa)</vt:lpstr>
      <vt:lpstr>Home Repair Program –  Vendor Availability (Carrie Zaslow)</vt:lpstr>
      <vt:lpstr>Home Repair Program –  Vendor Availability (Carrie Zaslow)</vt:lpstr>
      <vt:lpstr>Staff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PY’2020/2021 Community Development Block Grant (CDBG)</dc:title>
  <dc:creator>Tondra, Michael (DOA)</dc:creator>
  <cp:lastModifiedBy>Tondra, Michael (HSG)</cp:lastModifiedBy>
  <cp:revision>32</cp:revision>
  <dcterms:created xsi:type="dcterms:W3CDTF">2022-01-04T17:32:56Z</dcterms:created>
  <dcterms:modified xsi:type="dcterms:W3CDTF">2025-01-15T18:23:38Z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0x0101005A9A035F09E66144B2BF74DDD677CC58</vt:lpwstr>
  </property>
  <property fmtid="{D5CDD505-2E9C-101B-9397-08002B2CF9AE}" pid="3" name="MediaServiceImageTags">
    <vt:lpwstr/>
  </property>
</Properties>
</file>